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48" r:id="rId3"/>
  </p:sldMasterIdLst>
  <p:sldIdLst>
    <p:sldId id="256" r:id="rId4"/>
    <p:sldId id="1332" r:id="rId5"/>
    <p:sldId id="1333" r:id="rId6"/>
    <p:sldId id="1352" r:id="rId7"/>
    <p:sldId id="1365" r:id="rId8"/>
    <p:sldId id="1366" r:id="rId9"/>
    <p:sldId id="1334" r:id="rId10"/>
    <p:sldId id="1368" r:id="rId11"/>
    <p:sldId id="1367" r:id="rId12"/>
    <p:sldId id="1360" r:id="rId13"/>
    <p:sldId id="1353" r:id="rId14"/>
    <p:sldId id="1326" r:id="rId15"/>
    <p:sldId id="1331" r:id="rId16"/>
    <p:sldId id="1348" r:id="rId17"/>
    <p:sldId id="1349" r:id="rId18"/>
    <p:sldId id="1338" r:id="rId19"/>
    <p:sldId id="1340" r:id="rId20"/>
    <p:sldId id="1339" r:id="rId21"/>
    <p:sldId id="1342" r:id="rId22"/>
    <p:sldId id="333" r:id="rId23"/>
    <p:sldId id="1354" r:id="rId24"/>
    <p:sldId id="1343" r:id="rId25"/>
    <p:sldId id="1344" r:id="rId26"/>
    <p:sldId id="1357" r:id="rId27"/>
    <p:sldId id="1358" r:id="rId28"/>
    <p:sldId id="1359" r:id="rId29"/>
    <p:sldId id="1361" r:id="rId30"/>
    <p:sldId id="1355" r:id="rId31"/>
    <p:sldId id="1356" r:id="rId32"/>
    <p:sldId id="1306" r:id="rId33"/>
    <p:sldId id="1310" r:id="rId34"/>
    <p:sldId id="1311" r:id="rId35"/>
    <p:sldId id="1345" r:id="rId36"/>
    <p:sldId id="1346" r:id="rId37"/>
    <p:sldId id="1347" r:id="rId38"/>
    <p:sldId id="1313" r:id="rId39"/>
    <p:sldId id="1312" r:id="rId40"/>
    <p:sldId id="1314" r:id="rId41"/>
    <p:sldId id="1316" r:id="rId42"/>
    <p:sldId id="1317" r:id="rId43"/>
    <p:sldId id="1318" r:id="rId44"/>
    <p:sldId id="1319" r:id="rId45"/>
    <p:sldId id="1282" r:id="rId46"/>
    <p:sldId id="1324" r:id="rId47"/>
    <p:sldId id="1325" r:id="rId48"/>
    <p:sldId id="258" r:id="rId49"/>
    <p:sldId id="259" r:id="rId50"/>
    <p:sldId id="257" r:id="rId51"/>
    <p:sldId id="1350" r:id="rId52"/>
    <p:sldId id="1351" r:id="rId53"/>
    <p:sldId id="1362" r:id="rId54"/>
    <p:sldId id="1363" r:id="rId55"/>
    <p:sldId id="1364" r:id="rId56"/>
    <p:sldId id="27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02C3-E7AF-4A57-813F-33EDDFE89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D8C00-8625-436F-93A9-A3C3EEF6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8501F-D2C0-430B-8B5D-3FB9926D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6C6D5-2515-4336-9C6B-E3EA9698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6DC71-4E03-45BC-9C9A-0225E000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E038-4187-46BD-8002-8A7B969A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9889B-5207-4668-BDD9-469C62FE8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5911C-9F33-46A0-9A38-F96C1595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A511C-4245-4108-B7E3-AEF2B739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2BE42-8094-4F02-9556-DEFA4D3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DD43F-53E8-4BF9-B951-A46107176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209D-162A-41B1-9053-88477A4C6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93AED-4446-4924-8BB6-700CBF86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87034-0240-42EF-998E-25204E10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7EC0-E4FD-4703-AD11-1A5D45CC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22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3EC85-581E-4826-8539-62A454B3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06E3-DC38-4524-BC98-47B068ECC99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B58DE-4B9C-4C59-95CA-25C4BB98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E8B80-798F-4A7E-B284-86F59912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CA1C5-99C6-4020-9736-521F164BB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89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C1BA-DF1D-4BB4-8BC8-792151047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FB813-656F-491C-8C64-EFF80D51E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F687-CF7A-48EE-9146-C7CBB7D9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655E-EFEE-4F1F-803E-36554BECF3A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6DED9-490D-46D1-A392-364F2127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B3BA2-FA13-4FEB-9D62-D574573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9A7F-55E6-475D-9EB9-80A3015A9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02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B10C-7C58-4512-9F9D-62AC4BE9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E35F-4AA3-4867-A3BF-3A16DC8D2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CF7FF-33F1-4087-8BA0-32D926C2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655E-EFEE-4F1F-803E-36554BECF3A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FCC5C-6E12-46EC-B1D1-FB06A5B6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0519A-1FB2-4748-9A38-8A6CAFCF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9A7F-55E6-475D-9EB9-80A3015A9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089E-ED7E-4AF1-B21E-6BCDCC18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C8CF-338F-46CE-8629-91ED5711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097F4-7884-45D2-A6F2-336A859D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14E25-5925-4CDE-8EC7-17778052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E2256-CC77-46FB-9C59-6442D2D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8819-CAA2-4A95-991F-04CC08F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AED87-DA54-4477-A0E8-30F3F889B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F7B88-524F-4664-8033-FF9AAF67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EBEFE-0F07-4177-AD34-B58E5072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0240-C88D-4FBB-A28B-747DC1B3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9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E703-BC3C-4108-86C4-8925F81D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4D72-FEF3-4508-B222-D7FCAD0AA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203DE-FDAE-491C-908C-0DF5984DB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16BFD-80CC-42EF-8368-29BF382B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45EC1-9470-4759-BCF6-E9073E34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A07D3-7C88-4E60-8F30-7A769A8D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3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21F4-E67D-4D52-948B-50DEC03F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CBF7-38D2-4457-8FE7-CC6DCCA64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99D05-F9EA-4F1B-BB95-43A1ED4C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643CE-262A-495E-8361-CC65FAF0A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2A0CC-3267-45DD-BC7E-C03D94547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6E4B90-4305-4EF1-9288-2EB9CB1A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664B64-9D72-461D-A0AF-D8963BBC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86871D-C079-42C8-8BC1-F547BBB9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EF4D-7704-4F9A-8CDC-7728E77C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3F584-9027-4DAD-BFCC-F392E4C1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78A9C-FF21-40D7-A7F3-FE234D04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DF156-6365-4D3C-9E2F-8C23B2D9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6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4FA91-B7AB-4980-9255-5D8EBB2B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8159-991F-42B4-9C82-02159939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939F-BD31-42C1-9DAC-E320B62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6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C51F-34D2-49BF-8B8C-F9E0FA51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3B31-D709-4C90-8CC4-9740B97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2BC17-8F4A-4457-A766-90F1329FF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2A39C-0114-41FC-90FE-0D604C3E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5B04B-4E74-4790-952C-7964E15D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76874-D2E8-483B-B175-2B0F8854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7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D6F-E2E0-4F4A-9017-E6C5719D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2905F-9736-444C-9F2E-0267F38B0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D770A-576C-46CE-8B58-272C348CD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BF00A-4DA2-48EA-8E6E-958315D8A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4CFFD-BA57-456B-B285-9655CD7F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46CC4-E08B-443D-B19B-E32B7903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571C1-0682-4B4C-988A-DFB0377D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A82C1-CC32-4122-9DFA-4F992424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9E50F-26A7-4F6F-B368-CCEB89067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4DB12-CD83-49C5-83C1-1B7ADF672A18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77C18-9126-4681-8692-98A4EFF07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8A4E0-4048-4ABF-A08C-646473EB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1001B-F187-4875-9DA2-73D553D4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0A513-BD98-4880-8CCB-D62182FD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54665-AC74-49FC-A74D-32BD82458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06E3-DC38-4524-BC98-47B068ECC99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5B1D9-BBC5-4D61-A581-3C899F42D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72EF8-7232-48C3-BB1F-5EBCEA591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CA1C5-99C6-4020-9736-521F164BB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2D492-39EB-42A1-8FFC-F078DD1F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ED0CE-159B-405A-B87E-03102C094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F7BA9-3B09-49E9-8B04-E4B66CF59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655E-EFEE-4F1F-803E-36554BECF3AD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F746F-76CE-4508-8854-358799478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C1584-3F96-4A54-A750-1F8DBB4C3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E9A7F-55E6-475D-9EB9-80A3015A9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0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onder.cdc.gov/controller/datarequest/D76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CC748A-2A26-40B7-B93D-481A40F07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96" y="232744"/>
            <a:ext cx="8154290" cy="64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1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02D6B-E8F2-4B35-B7D4-B7FB232A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22" y="1798178"/>
            <a:ext cx="8024555" cy="3261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4F4577-183F-42B3-82B2-BE5F11FDA2E5}"/>
              </a:ext>
            </a:extLst>
          </p:cNvPr>
          <p:cNvSpPr txBox="1"/>
          <p:nvPr/>
        </p:nvSpPr>
        <p:spPr>
          <a:xfrm>
            <a:off x="2258008" y="401216"/>
            <a:ext cx="829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Criterion for Information Lost By a Model</a:t>
            </a:r>
          </a:p>
          <a:p>
            <a:pPr algn="ctr"/>
            <a:r>
              <a:rPr lang="en-US" dirty="0"/>
              <a:t>AIC and BIC Balances Goodness of Fit with Complexity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4D658B-EB01-493A-8BC0-889EF1CFBAB1}"/>
              </a:ext>
            </a:extLst>
          </p:cNvPr>
          <p:cNvCxnSpPr/>
          <p:nvPr/>
        </p:nvCxnSpPr>
        <p:spPr>
          <a:xfrm>
            <a:off x="4021494" y="1047547"/>
            <a:ext cx="793102" cy="296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AB0A77-6E40-40A8-86AD-6472CB33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" y="5293335"/>
            <a:ext cx="12192000" cy="13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ED6CB-0771-4509-825C-AA992D5A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72" y="849085"/>
            <a:ext cx="10001341" cy="49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B790E-38A8-4382-B122-F11BD2D9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48" y="0"/>
            <a:ext cx="8259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82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785FE-5639-4DF3-BD9A-4F2247AD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57" y="0"/>
            <a:ext cx="8114286" cy="652380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FB7852F-BFC7-4CAF-BC96-E96EE70E4907}"/>
              </a:ext>
            </a:extLst>
          </p:cNvPr>
          <p:cNvSpPr/>
          <p:nvPr/>
        </p:nvSpPr>
        <p:spPr>
          <a:xfrm>
            <a:off x="379828" y="787791"/>
            <a:ext cx="1350498" cy="576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4AB16-4F44-4995-904C-C47B76AE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57" y="6315734"/>
            <a:ext cx="7771428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0F3FAC-4148-4652-89F9-269C5A56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71" y="802433"/>
            <a:ext cx="8531063" cy="5763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DA83A-549F-4042-9643-1DEA3ED6282E}"/>
              </a:ext>
            </a:extLst>
          </p:cNvPr>
          <p:cNvSpPr txBox="1"/>
          <p:nvPr/>
        </p:nvSpPr>
        <p:spPr>
          <a:xfrm>
            <a:off x="4915789" y="278945"/>
            <a:ext cx="311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1B416-E7BD-4C4C-AE1E-DD880022909E}"/>
              </a:ext>
            </a:extLst>
          </p:cNvPr>
          <p:cNvSpPr txBox="1"/>
          <p:nvPr/>
        </p:nvSpPr>
        <p:spPr>
          <a:xfrm>
            <a:off x="9134669" y="186612"/>
            <a:ext cx="2313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treatment of large city Milwaukee.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7237E9-E5B0-40E4-A772-61F900154CAC}"/>
              </a:ext>
            </a:extLst>
          </p:cNvPr>
          <p:cNvCxnSpPr/>
          <p:nvPr/>
        </p:nvCxnSpPr>
        <p:spPr>
          <a:xfrm flipH="1">
            <a:off x="8640147" y="1109942"/>
            <a:ext cx="1166326" cy="41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423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1D838-F67B-468B-AEE6-EE811B41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79" y="1061910"/>
            <a:ext cx="7392041" cy="5182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E8C87-B26A-46E3-A44F-87FFCEEF6B4A}"/>
              </a:ext>
            </a:extLst>
          </p:cNvPr>
          <p:cNvSpPr txBox="1"/>
          <p:nvPr/>
        </p:nvSpPr>
        <p:spPr>
          <a:xfrm>
            <a:off x="2792896" y="278296"/>
            <a:ext cx="734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Excel</a:t>
            </a:r>
          </a:p>
        </p:txBody>
      </p:sp>
    </p:spTree>
    <p:extLst>
      <p:ext uri="{BB962C8B-B14F-4D97-AF65-F5344CB8AC3E}">
        <p14:creationId xmlns:p14="http://schemas.microsoft.com/office/powerpoint/2010/main" val="2248802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18FC4-4665-4E1F-BD24-93F9A1AD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86" y="597160"/>
            <a:ext cx="8615011" cy="5710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4DDC4-1BCC-4C64-A585-F66140364AE1}"/>
              </a:ext>
            </a:extLst>
          </p:cNvPr>
          <p:cNvSpPr txBox="1"/>
          <p:nvPr/>
        </p:nvSpPr>
        <p:spPr>
          <a:xfrm>
            <a:off x="9301316" y="285135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307790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F5B14F-166A-47C0-97AA-74E76CE8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8" y="335116"/>
            <a:ext cx="8862551" cy="5908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AE7EE8-4942-4097-B878-2EFC9C0622CF}"/>
              </a:ext>
            </a:extLst>
          </p:cNvPr>
          <p:cNvSpPr txBox="1"/>
          <p:nvPr/>
        </p:nvSpPr>
        <p:spPr>
          <a:xfrm>
            <a:off x="9930581" y="560439"/>
            <a:ext cx="1877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Re-estimated without Milwaukee</a:t>
            </a:r>
          </a:p>
          <a:p>
            <a:r>
              <a:rPr lang="en-US" dirty="0"/>
              <a:t>Not </a:t>
            </a:r>
            <a:r>
              <a:rPr lang="en-US"/>
              <a:t>much 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2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32D85-91A3-4709-883A-BF81A5DD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94" y="271699"/>
            <a:ext cx="9232490" cy="6123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7F5A6-B73E-45A3-B88F-FFB44B8799A9}"/>
              </a:ext>
            </a:extLst>
          </p:cNvPr>
          <p:cNvSpPr txBox="1"/>
          <p:nvPr/>
        </p:nvSpPr>
        <p:spPr>
          <a:xfrm>
            <a:off x="9517626" y="271699"/>
            <a:ext cx="172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OLS</a:t>
            </a:r>
          </a:p>
        </p:txBody>
      </p:sp>
    </p:spTree>
    <p:extLst>
      <p:ext uri="{BB962C8B-B14F-4D97-AF65-F5344CB8AC3E}">
        <p14:creationId xmlns:p14="http://schemas.microsoft.com/office/powerpoint/2010/main" val="1850131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3C7A-8550-44B6-B94A-56E09EA4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94" y="1763486"/>
            <a:ext cx="10536749" cy="33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E020AF-E961-440D-89C7-2C09A09B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09" y="480819"/>
            <a:ext cx="10687615" cy="59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89" y="0"/>
            <a:ext cx="8362285" cy="4636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1532" y="91348"/>
            <a:ext cx="707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Revised CRISP-DM Project Methodology with Deliverables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B4014-F895-479F-931F-6B1D838F3EEC}"/>
              </a:ext>
            </a:extLst>
          </p:cNvPr>
          <p:cNvSpPr txBox="1"/>
          <p:nvPr/>
        </p:nvSpPr>
        <p:spPr>
          <a:xfrm>
            <a:off x="1779893" y="4978301"/>
            <a:ext cx="229542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Project Charter, Value Map and Requirements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Baseline Project Schedule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Business Sign-off and Project Authorization. Scope Change Control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First Baseline Prototype Completed in Dev Environment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Weekly Risk Management Survey—VOT Begins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Issues and Gaps Documented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Phase Exit Review Completed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Weekly Status Begins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Community-Social Media Begins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C835D1-E5C3-4885-BF0A-39933B29182E}"/>
              </a:ext>
            </a:extLst>
          </p:cNvPr>
          <p:cNvSpPr/>
          <p:nvPr/>
        </p:nvSpPr>
        <p:spPr>
          <a:xfrm rot="5400000">
            <a:off x="2865589" y="3706798"/>
            <a:ext cx="124029" cy="211184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AEE896-FAC3-4673-ABFF-BA1B18BB9FD1}"/>
              </a:ext>
            </a:extLst>
          </p:cNvPr>
          <p:cNvSpPr/>
          <p:nvPr/>
        </p:nvSpPr>
        <p:spPr>
          <a:xfrm rot="5400000">
            <a:off x="5445997" y="3455136"/>
            <a:ext cx="178662" cy="26185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EED9259-9545-4341-A453-A7513C8FC25C}"/>
              </a:ext>
            </a:extLst>
          </p:cNvPr>
          <p:cNvSpPr/>
          <p:nvPr/>
        </p:nvSpPr>
        <p:spPr>
          <a:xfrm rot="5400000">
            <a:off x="7498805" y="4216150"/>
            <a:ext cx="182922" cy="10779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6C127-0E13-4BF7-9BFF-E8E28C7213C5}"/>
              </a:ext>
            </a:extLst>
          </p:cNvPr>
          <p:cNvSpPr txBox="1"/>
          <p:nvPr/>
        </p:nvSpPr>
        <p:spPr>
          <a:xfrm>
            <a:off x="4236757" y="5063291"/>
            <a:ext cx="351921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Second Prototype Completed </a:t>
            </a:r>
            <a:r>
              <a:rPr lang="en-US" sz="750" dirty="0" err="1"/>
              <a:t>i</a:t>
            </a:r>
            <a:endParaRPr lang="en-US" sz="75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Future State Process Developed with ETL Data Modeled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Future State Process Documented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 Schedule Updated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Issues and Defects Captured and Closed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Phase Exit Review Completed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Weekly VOT Continues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Weekly Status Continues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Community Social Media Continues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CA769D-6AB5-456A-B0D7-DB4E7A261FE3}"/>
              </a:ext>
            </a:extLst>
          </p:cNvPr>
          <p:cNvSpPr/>
          <p:nvPr/>
        </p:nvSpPr>
        <p:spPr>
          <a:xfrm rot="5400000">
            <a:off x="8760947" y="4216150"/>
            <a:ext cx="182922" cy="10779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DC5AF-9DD5-425E-8CD5-6266708041C3}"/>
              </a:ext>
            </a:extLst>
          </p:cNvPr>
          <p:cNvSpPr txBox="1"/>
          <p:nvPr/>
        </p:nvSpPr>
        <p:spPr>
          <a:xfrm>
            <a:off x="7181807" y="4843185"/>
            <a:ext cx="28030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Third Prototype Created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Test Scripts Created</a:t>
            </a:r>
          </a:p>
          <a:p>
            <a:pPr indent="128588"/>
            <a:r>
              <a:rPr lang="en-US" sz="750" dirty="0"/>
              <a:t> and Executed in QA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User Acceptance Testing</a:t>
            </a:r>
          </a:p>
          <a:p>
            <a:pPr marL="125016"/>
            <a:r>
              <a:rPr lang="en-US" sz="750" dirty="0"/>
              <a:t>Completed with full data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Training Scripts Created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User Training Delivered</a:t>
            </a:r>
          </a:p>
          <a:p>
            <a:pPr indent="125016">
              <a:buFont typeface="Arial" panose="020B0604020202020204" pitchFamily="34" charset="0"/>
              <a:buChar char="•"/>
            </a:pPr>
            <a:r>
              <a:rPr lang="en-US" sz="750" dirty="0"/>
              <a:t>Issues  and Defects Closed</a:t>
            </a:r>
          </a:p>
          <a:p>
            <a:pPr indent="125016">
              <a:buFont typeface="Arial" panose="020B0604020202020204" pitchFamily="34" charset="0"/>
              <a:buChar char="•"/>
            </a:pPr>
            <a:r>
              <a:rPr lang="en-US" sz="750" dirty="0"/>
              <a:t>Community Social Media</a:t>
            </a:r>
          </a:p>
          <a:p>
            <a:pPr indent="128588"/>
            <a:r>
              <a:rPr lang="en-US" sz="750" dirty="0"/>
              <a:t> Continues for 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EB8FB-14E7-4BF1-9CE8-26686F9A256A}"/>
              </a:ext>
            </a:extLst>
          </p:cNvPr>
          <p:cNvSpPr txBox="1"/>
          <p:nvPr/>
        </p:nvSpPr>
        <p:spPr>
          <a:xfrm>
            <a:off x="8377253" y="4815008"/>
            <a:ext cx="13371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Deploy Model to PRD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Load/Validate PRD Data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Go Live in PRD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Stabilization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System monitoring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Model Updates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Value Monitoring and </a:t>
            </a:r>
          </a:p>
          <a:p>
            <a:pPr indent="128588"/>
            <a:r>
              <a:rPr lang="en-US" sz="750" dirty="0"/>
              <a:t>Management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50" dirty="0"/>
              <a:t>Community Social Media Continues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89B26-6637-4974-A648-52C9E7C2FDA8}"/>
              </a:ext>
            </a:extLst>
          </p:cNvPr>
          <p:cNvSpPr txBox="1"/>
          <p:nvPr/>
        </p:nvSpPr>
        <p:spPr>
          <a:xfrm>
            <a:off x="8313957" y="4122966"/>
            <a:ext cx="9591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Post Project Monitoring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CD7D4-C83F-460C-A7CC-997A75B3A094}"/>
              </a:ext>
            </a:extLst>
          </p:cNvPr>
          <p:cNvSpPr txBox="1"/>
          <p:nvPr/>
        </p:nvSpPr>
        <p:spPr>
          <a:xfrm>
            <a:off x="348471" y="4590961"/>
            <a:ext cx="15505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Baseline Model and a report</a:t>
            </a:r>
          </a:p>
          <a:p>
            <a:r>
              <a:rPr lang="en-US" sz="1350" dirty="0">
                <a:solidFill>
                  <a:srgbClr val="FF0000"/>
                </a:solidFill>
              </a:rPr>
              <a:t>#1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3130E8-D0E2-43F7-B4EC-B760128007C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123723" y="5306542"/>
            <a:ext cx="535158" cy="542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B57130-5B44-4C2E-B6FE-27B25545A07A}"/>
              </a:ext>
            </a:extLst>
          </p:cNvPr>
          <p:cNvSpPr txBox="1"/>
          <p:nvPr/>
        </p:nvSpPr>
        <p:spPr>
          <a:xfrm>
            <a:off x="5746648" y="5948584"/>
            <a:ext cx="236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Enhanced Model;            Create, Validate and Deploy Workbooks and Train Employees #2.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C75A90-E23E-406E-92FF-55D313476839}"/>
              </a:ext>
            </a:extLst>
          </p:cNvPr>
          <p:cNvCxnSpPr>
            <a:cxnSpLocks/>
          </p:cNvCxnSpPr>
          <p:nvPr/>
        </p:nvCxnSpPr>
        <p:spPr>
          <a:xfrm flipH="1" flipV="1">
            <a:off x="6194118" y="5466432"/>
            <a:ext cx="582178" cy="348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CDFC5A-AAAC-4143-A76B-65021C92DAC5}"/>
              </a:ext>
            </a:extLst>
          </p:cNvPr>
          <p:cNvSpPr txBox="1"/>
          <p:nvPr/>
        </p:nvSpPr>
        <p:spPr>
          <a:xfrm>
            <a:off x="8286042" y="6151258"/>
            <a:ext cx="20696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Deploy to Tableau Test #3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09F55-D640-4D85-AB16-C0D2A6C9330C}"/>
              </a:ext>
            </a:extLst>
          </p:cNvPr>
          <p:cNvSpPr txBox="1"/>
          <p:nvPr/>
        </p:nvSpPr>
        <p:spPr>
          <a:xfrm>
            <a:off x="9518913" y="4304565"/>
            <a:ext cx="33291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Deploy To Tableau Production #4  </a:t>
            </a:r>
          </a:p>
          <a:p>
            <a:endParaRPr 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97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AB2462-5212-40BF-9266-C6CF54E0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164147"/>
            <a:ext cx="11935229" cy="6583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59FABE-9523-4446-B173-D8BD8C9C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625" y="625150"/>
            <a:ext cx="5647697" cy="301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A961D-4F89-4820-86CD-FF5D8CD2FC0E}"/>
              </a:ext>
            </a:extLst>
          </p:cNvPr>
          <p:cNvSpPr txBox="1"/>
          <p:nvPr/>
        </p:nvSpPr>
        <p:spPr>
          <a:xfrm>
            <a:off x="4312513" y="4416198"/>
            <a:ext cx="713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VBA Code in Excel</a:t>
            </a:r>
          </a:p>
        </p:txBody>
      </p:sp>
    </p:spTree>
    <p:extLst>
      <p:ext uri="{BB962C8B-B14F-4D97-AF65-F5344CB8AC3E}">
        <p14:creationId xmlns:p14="http://schemas.microsoft.com/office/powerpoint/2010/main" val="74764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6FEEE-F7AE-4ACA-94E7-3960B275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95" y="1307145"/>
            <a:ext cx="11104562" cy="1848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745BED-DB97-49B8-81EF-C63664774819}"/>
              </a:ext>
            </a:extLst>
          </p:cNvPr>
          <p:cNvSpPr txBox="1"/>
          <p:nvPr/>
        </p:nvSpPr>
        <p:spPr>
          <a:xfrm>
            <a:off x="2099388" y="177282"/>
            <a:ext cx="86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Simple Model Example</a:t>
            </a:r>
          </a:p>
        </p:txBody>
      </p:sp>
    </p:spTree>
    <p:extLst>
      <p:ext uri="{BB962C8B-B14F-4D97-AF65-F5344CB8AC3E}">
        <p14:creationId xmlns:p14="http://schemas.microsoft.com/office/powerpoint/2010/main" val="3826467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F1E078-593E-433A-93FE-4634C2AE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67" y="-94593"/>
            <a:ext cx="99187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892B2D-950E-4C2A-8141-42A47DC1E35D}"/>
              </a:ext>
            </a:extLst>
          </p:cNvPr>
          <p:cNvSpPr txBox="1"/>
          <p:nvPr/>
        </p:nvSpPr>
        <p:spPr>
          <a:xfrm>
            <a:off x="189186" y="1187669"/>
            <a:ext cx="1471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Your Testing Validation Should Look Like</a:t>
            </a:r>
          </a:p>
          <a:p>
            <a:endParaRPr lang="en-US" dirty="0"/>
          </a:p>
          <a:p>
            <a:r>
              <a:rPr lang="en-US" dirty="0"/>
              <a:t>Having This Deployed Model Available Would Allow Other States To Use It.</a:t>
            </a:r>
          </a:p>
        </p:txBody>
      </p:sp>
    </p:spTree>
    <p:extLst>
      <p:ext uri="{BB962C8B-B14F-4D97-AF65-F5344CB8AC3E}">
        <p14:creationId xmlns:p14="http://schemas.microsoft.com/office/powerpoint/2010/main" val="248272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845A5D-4AE8-4B09-B6C8-C1C41F531D77}"/>
              </a:ext>
            </a:extLst>
          </p:cNvPr>
          <p:cNvSpPr txBox="1"/>
          <p:nvPr/>
        </p:nvSpPr>
        <p:spPr>
          <a:xfrm>
            <a:off x="1688841" y="195943"/>
            <a:ext cx="8873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Sets You Up For Some Additional Deliverables That The Sponsor Wants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24E2E-6FF6-4033-B4C0-DF15E707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8" y="1152364"/>
            <a:ext cx="10094843" cy="524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36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30D22-BA26-4803-B04C-ACF2755A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82" y="814014"/>
            <a:ext cx="10199179" cy="5609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C600D-D91E-430A-AC19-51314FA0ED2C}"/>
              </a:ext>
            </a:extLst>
          </p:cNvPr>
          <p:cNvSpPr txBox="1"/>
          <p:nvPr/>
        </p:nvSpPr>
        <p:spPr>
          <a:xfrm>
            <a:off x="288235" y="168965"/>
            <a:ext cx="442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Need Some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3693435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09D39F-936D-4FB3-BC78-F4A50E4D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" y="412826"/>
            <a:ext cx="11029122" cy="5765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AB87AC-345E-46B0-884B-9FF5868ADBFB}"/>
              </a:ext>
            </a:extLst>
          </p:cNvPr>
          <p:cNvSpPr/>
          <p:nvPr/>
        </p:nvSpPr>
        <p:spPr>
          <a:xfrm>
            <a:off x="2908852" y="6260508"/>
            <a:ext cx="6841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https://apps.bea.gov/iTable/iTable.cfm?reqid=70&amp;step=1&amp;isuri=1</a:t>
            </a:r>
          </a:p>
        </p:txBody>
      </p:sp>
    </p:spTree>
    <p:extLst>
      <p:ext uri="{BB962C8B-B14F-4D97-AF65-F5344CB8AC3E}">
        <p14:creationId xmlns:p14="http://schemas.microsoft.com/office/powerpoint/2010/main" val="135224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AECB5-ACBA-4672-87BF-86603512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9" y="1166327"/>
            <a:ext cx="11336692" cy="45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D26EAA-67AF-4EB0-8A9A-D99C516324A7}"/>
              </a:ext>
            </a:extLst>
          </p:cNvPr>
          <p:cNvSpPr txBox="1"/>
          <p:nvPr/>
        </p:nvSpPr>
        <p:spPr>
          <a:xfrm>
            <a:off x="2397968" y="1502229"/>
            <a:ext cx="7679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Project Management Deliverables</a:t>
            </a:r>
          </a:p>
        </p:txBody>
      </p:sp>
    </p:spTree>
    <p:extLst>
      <p:ext uri="{BB962C8B-B14F-4D97-AF65-F5344CB8AC3E}">
        <p14:creationId xmlns:p14="http://schemas.microsoft.com/office/powerpoint/2010/main" val="89556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E3E09-98C5-4164-B021-2B94E5DEE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823903"/>
            <a:ext cx="9132381" cy="53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238B57-0C90-43A8-A5CF-354F8B50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1" y="60946"/>
            <a:ext cx="8462865" cy="649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39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A8AD2-01A7-42CD-8866-AC697EE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38" y="43286"/>
            <a:ext cx="7209524" cy="6771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3B4327-9376-4F7E-BFF6-28AB3697EF8F}"/>
              </a:ext>
            </a:extLst>
          </p:cNvPr>
          <p:cNvSpPr txBox="1"/>
          <p:nvPr/>
        </p:nvSpPr>
        <p:spPr>
          <a:xfrm>
            <a:off x="426469" y="781050"/>
            <a:ext cx="1847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Control is the Foundation of Scope Management and the Essence of Contract Management</a:t>
            </a:r>
          </a:p>
        </p:txBody>
      </p:sp>
    </p:spTree>
    <p:extLst>
      <p:ext uri="{BB962C8B-B14F-4D97-AF65-F5344CB8AC3E}">
        <p14:creationId xmlns:p14="http://schemas.microsoft.com/office/powerpoint/2010/main" val="3206624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B87AFF2-BA09-4ACB-A494-91ADD661C715}"/>
              </a:ext>
            </a:extLst>
          </p:cNvPr>
          <p:cNvCxnSpPr/>
          <p:nvPr/>
        </p:nvCxnSpPr>
        <p:spPr>
          <a:xfrm flipV="1">
            <a:off x="1035424" y="806824"/>
            <a:ext cx="0" cy="4693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E57DB3-FBD0-4E32-82DF-1DF14938C57A}"/>
              </a:ext>
            </a:extLst>
          </p:cNvPr>
          <p:cNvCxnSpPr>
            <a:cxnSpLocks/>
          </p:cNvCxnSpPr>
          <p:nvPr/>
        </p:nvCxnSpPr>
        <p:spPr>
          <a:xfrm flipV="1">
            <a:off x="1035424" y="5499847"/>
            <a:ext cx="568362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FB617C-FBA4-43A9-89DF-43B3933A6820}"/>
              </a:ext>
            </a:extLst>
          </p:cNvPr>
          <p:cNvSpPr txBox="1"/>
          <p:nvPr/>
        </p:nvSpPr>
        <p:spPr>
          <a:xfrm>
            <a:off x="6938682" y="5271247"/>
            <a:ext cx="11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9E9E1-157A-44D7-BA9D-EC485EC03CB9}"/>
              </a:ext>
            </a:extLst>
          </p:cNvPr>
          <p:cNvSpPr txBox="1"/>
          <p:nvPr/>
        </p:nvSpPr>
        <p:spPr>
          <a:xfrm>
            <a:off x="878541" y="320949"/>
            <a:ext cx="11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79ABFF4-40F7-4CE0-8A10-61C4306E4085}"/>
              </a:ext>
            </a:extLst>
          </p:cNvPr>
          <p:cNvSpPr/>
          <p:nvPr/>
        </p:nvSpPr>
        <p:spPr>
          <a:xfrm>
            <a:off x="1385047" y="2002647"/>
            <a:ext cx="5701553" cy="2989329"/>
          </a:xfrm>
          <a:custGeom>
            <a:avLst/>
            <a:gdLst>
              <a:gd name="connsiteX0" fmla="*/ 0 w 5701553"/>
              <a:gd name="connsiteY0" fmla="*/ 2918977 h 2989329"/>
              <a:gd name="connsiteX1" fmla="*/ 1344706 w 5701553"/>
              <a:gd name="connsiteY1" fmla="*/ 2892082 h 2989329"/>
              <a:gd name="connsiteX2" fmla="*/ 3240741 w 5701553"/>
              <a:gd name="connsiteY2" fmla="*/ 1977682 h 2989329"/>
              <a:gd name="connsiteX3" fmla="*/ 5217459 w 5701553"/>
              <a:gd name="connsiteY3" fmla="*/ 296800 h 2989329"/>
              <a:gd name="connsiteX4" fmla="*/ 5701553 w 5701553"/>
              <a:gd name="connsiteY4" fmla="*/ 965 h 2989329"/>
              <a:gd name="connsiteX5" fmla="*/ 5701553 w 5701553"/>
              <a:gd name="connsiteY5" fmla="*/ 965 h 298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1553" h="2989329">
                <a:moveTo>
                  <a:pt x="0" y="2918977"/>
                </a:moveTo>
                <a:cubicBezTo>
                  <a:pt x="402291" y="2983970"/>
                  <a:pt x="804583" y="3048964"/>
                  <a:pt x="1344706" y="2892082"/>
                </a:cubicBezTo>
                <a:cubicBezTo>
                  <a:pt x="1884829" y="2735200"/>
                  <a:pt x="2595282" y="2410229"/>
                  <a:pt x="3240741" y="1977682"/>
                </a:cubicBezTo>
                <a:cubicBezTo>
                  <a:pt x="3886200" y="1545135"/>
                  <a:pt x="4807324" y="626253"/>
                  <a:pt x="5217459" y="296800"/>
                </a:cubicBezTo>
                <a:cubicBezTo>
                  <a:pt x="5627594" y="-32653"/>
                  <a:pt x="5701553" y="965"/>
                  <a:pt x="5701553" y="965"/>
                </a:cubicBezTo>
                <a:lnTo>
                  <a:pt x="5701553" y="96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7A86C-C3C5-491D-9C28-33FB2D67B6A6}"/>
              </a:ext>
            </a:extLst>
          </p:cNvPr>
          <p:cNvSpPr txBox="1"/>
          <p:nvPr/>
        </p:nvSpPr>
        <p:spPr>
          <a:xfrm>
            <a:off x="6360456" y="2370201"/>
            <a:ext cx="291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Changing/Adding Scope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74D606-1699-4BED-85F2-F5291C2CEF51}"/>
              </a:ext>
            </a:extLst>
          </p:cNvPr>
          <p:cNvCxnSpPr/>
          <p:nvPr/>
        </p:nvCxnSpPr>
        <p:spPr>
          <a:xfrm>
            <a:off x="1035424" y="1814388"/>
            <a:ext cx="66159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EC514-CC33-465C-977C-8112AD3739B3}"/>
              </a:ext>
            </a:extLst>
          </p:cNvPr>
          <p:cNvSpPr txBox="1"/>
          <p:nvPr/>
        </p:nvSpPr>
        <p:spPr>
          <a:xfrm>
            <a:off x="1227043" y="1491413"/>
            <a:ext cx="32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Benefit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7651A3-6807-4348-B0DB-943727533136}"/>
              </a:ext>
            </a:extLst>
          </p:cNvPr>
          <p:cNvCxnSpPr/>
          <p:nvPr/>
        </p:nvCxnSpPr>
        <p:spPr>
          <a:xfrm>
            <a:off x="1035424" y="1267541"/>
            <a:ext cx="66159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9B02B3-C20D-49A6-BC3D-1015C323C459}"/>
              </a:ext>
            </a:extLst>
          </p:cNvPr>
          <p:cNvSpPr txBox="1"/>
          <p:nvPr/>
        </p:nvSpPr>
        <p:spPr>
          <a:xfrm>
            <a:off x="1344706" y="915807"/>
            <a:ext cx="32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Benefit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10DA0-6C2D-4890-A7EF-3D172BF51466}"/>
              </a:ext>
            </a:extLst>
          </p:cNvPr>
          <p:cNvSpPr txBox="1"/>
          <p:nvPr/>
        </p:nvSpPr>
        <p:spPr>
          <a:xfrm>
            <a:off x="0" y="1400027"/>
            <a:ext cx="32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 Scope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8E77087-5387-4E43-9053-8E06C400C870}"/>
              </a:ext>
            </a:extLst>
          </p:cNvPr>
          <p:cNvSpPr/>
          <p:nvPr/>
        </p:nvSpPr>
        <p:spPr>
          <a:xfrm>
            <a:off x="1344706" y="2286000"/>
            <a:ext cx="5822576" cy="2111188"/>
          </a:xfrm>
          <a:custGeom>
            <a:avLst/>
            <a:gdLst>
              <a:gd name="connsiteX0" fmla="*/ 0 w 5822576"/>
              <a:gd name="connsiteY0" fmla="*/ 13447 h 2111188"/>
              <a:gd name="connsiteX1" fmla="*/ 94129 w 5822576"/>
              <a:gd name="connsiteY1" fmla="*/ 0 h 2111188"/>
              <a:gd name="connsiteX2" fmla="*/ 215153 w 5822576"/>
              <a:gd name="connsiteY2" fmla="*/ 13447 h 2111188"/>
              <a:gd name="connsiteX3" fmla="*/ 255494 w 5822576"/>
              <a:gd name="connsiteY3" fmla="*/ 26894 h 2111188"/>
              <a:gd name="connsiteX4" fmla="*/ 309282 w 5822576"/>
              <a:gd name="connsiteY4" fmla="*/ 40341 h 2111188"/>
              <a:gd name="connsiteX5" fmla="*/ 349623 w 5822576"/>
              <a:gd name="connsiteY5" fmla="*/ 53788 h 2111188"/>
              <a:gd name="connsiteX6" fmla="*/ 524435 w 5822576"/>
              <a:gd name="connsiteY6" fmla="*/ 80682 h 2111188"/>
              <a:gd name="connsiteX7" fmla="*/ 672353 w 5822576"/>
              <a:gd name="connsiteY7" fmla="*/ 121024 h 2111188"/>
              <a:gd name="connsiteX8" fmla="*/ 887506 w 5822576"/>
              <a:gd name="connsiteY8" fmla="*/ 134471 h 2111188"/>
              <a:gd name="connsiteX9" fmla="*/ 968188 w 5822576"/>
              <a:gd name="connsiteY9" fmla="*/ 147918 h 2111188"/>
              <a:gd name="connsiteX10" fmla="*/ 1116106 w 5822576"/>
              <a:gd name="connsiteY10" fmla="*/ 161365 h 2111188"/>
              <a:gd name="connsiteX11" fmla="*/ 1156447 w 5822576"/>
              <a:gd name="connsiteY11" fmla="*/ 174812 h 2111188"/>
              <a:gd name="connsiteX12" fmla="*/ 1385047 w 5822576"/>
              <a:gd name="connsiteY12" fmla="*/ 188259 h 2111188"/>
              <a:gd name="connsiteX13" fmla="*/ 1438835 w 5822576"/>
              <a:gd name="connsiteY13" fmla="*/ 201706 h 2111188"/>
              <a:gd name="connsiteX14" fmla="*/ 1479176 w 5822576"/>
              <a:gd name="connsiteY14" fmla="*/ 215153 h 2111188"/>
              <a:gd name="connsiteX15" fmla="*/ 1559859 w 5822576"/>
              <a:gd name="connsiteY15" fmla="*/ 228600 h 2111188"/>
              <a:gd name="connsiteX16" fmla="*/ 1653988 w 5822576"/>
              <a:gd name="connsiteY16" fmla="*/ 255494 h 2111188"/>
              <a:gd name="connsiteX17" fmla="*/ 1748118 w 5822576"/>
              <a:gd name="connsiteY17" fmla="*/ 282388 h 2111188"/>
              <a:gd name="connsiteX18" fmla="*/ 1869141 w 5822576"/>
              <a:gd name="connsiteY18" fmla="*/ 295835 h 2111188"/>
              <a:gd name="connsiteX19" fmla="*/ 1963270 w 5822576"/>
              <a:gd name="connsiteY19" fmla="*/ 322729 h 2111188"/>
              <a:gd name="connsiteX20" fmla="*/ 2043953 w 5822576"/>
              <a:gd name="connsiteY20" fmla="*/ 349624 h 2111188"/>
              <a:gd name="connsiteX21" fmla="*/ 2084294 w 5822576"/>
              <a:gd name="connsiteY21" fmla="*/ 363071 h 2111188"/>
              <a:gd name="connsiteX22" fmla="*/ 2205318 w 5822576"/>
              <a:gd name="connsiteY22" fmla="*/ 376518 h 2111188"/>
              <a:gd name="connsiteX23" fmla="*/ 2245659 w 5822576"/>
              <a:gd name="connsiteY23" fmla="*/ 389965 h 2111188"/>
              <a:gd name="connsiteX24" fmla="*/ 2339788 w 5822576"/>
              <a:gd name="connsiteY24" fmla="*/ 416859 h 2111188"/>
              <a:gd name="connsiteX25" fmla="*/ 2474259 w 5822576"/>
              <a:gd name="connsiteY25" fmla="*/ 457200 h 2111188"/>
              <a:gd name="connsiteX26" fmla="*/ 2554941 w 5822576"/>
              <a:gd name="connsiteY26" fmla="*/ 484094 h 2111188"/>
              <a:gd name="connsiteX27" fmla="*/ 2595282 w 5822576"/>
              <a:gd name="connsiteY27" fmla="*/ 497541 h 2111188"/>
              <a:gd name="connsiteX28" fmla="*/ 2716306 w 5822576"/>
              <a:gd name="connsiteY28" fmla="*/ 551329 h 2111188"/>
              <a:gd name="connsiteX29" fmla="*/ 2904565 w 5822576"/>
              <a:gd name="connsiteY29" fmla="*/ 578224 h 2111188"/>
              <a:gd name="connsiteX30" fmla="*/ 3012141 w 5822576"/>
              <a:gd name="connsiteY30" fmla="*/ 605118 h 2111188"/>
              <a:gd name="connsiteX31" fmla="*/ 3052482 w 5822576"/>
              <a:gd name="connsiteY31" fmla="*/ 632012 h 2111188"/>
              <a:gd name="connsiteX32" fmla="*/ 3173506 w 5822576"/>
              <a:gd name="connsiteY32" fmla="*/ 658906 h 2111188"/>
              <a:gd name="connsiteX33" fmla="*/ 3321423 w 5822576"/>
              <a:gd name="connsiteY33" fmla="*/ 712694 h 2111188"/>
              <a:gd name="connsiteX34" fmla="*/ 3375212 w 5822576"/>
              <a:gd name="connsiteY34" fmla="*/ 726141 h 2111188"/>
              <a:gd name="connsiteX35" fmla="*/ 3469341 w 5822576"/>
              <a:gd name="connsiteY35" fmla="*/ 753035 h 2111188"/>
              <a:gd name="connsiteX36" fmla="*/ 3550023 w 5822576"/>
              <a:gd name="connsiteY36" fmla="*/ 793376 h 2111188"/>
              <a:gd name="connsiteX37" fmla="*/ 3590365 w 5822576"/>
              <a:gd name="connsiteY37" fmla="*/ 820271 h 2111188"/>
              <a:gd name="connsiteX38" fmla="*/ 3684494 w 5822576"/>
              <a:gd name="connsiteY38" fmla="*/ 847165 h 2111188"/>
              <a:gd name="connsiteX39" fmla="*/ 3765176 w 5822576"/>
              <a:gd name="connsiteY39" fmla="*/ 900953 h 2111188"/>
              <a:gd name="connsiteX40" fmla="*/ 3886200 w 5822576"/>
              <a:gd name="connsiteY40" fmla="*/ 927847 h 2111188"/>
              <a:gd name="connsiteX41" fmla="*/ 3939988 w 5822576"/>
              <a:gd name="connsiteY41" fmla="*/ 954741 h 2111188"/>
              <a:gd name="connsiteX42" fmla="*/ 4020670 w 5822576"/>
              <a:gd name="connsiteY42" fmla="*/ 981635 h 2111188"/>
              <a:gd name="connsiteX43" fmla="*/ 4061012 w 5822576"/>
              <a:gd name="connsiteY43" fmla="*/ 995082 h 2111188"/>
              <a:gd name="connsiteX44" fmla="*/ 4141694 w 5822576"/>
              <a:gd name="connsiteY44" fmla="*/ 1035424 h 2111188"/>
              <a:gd name="connsiteX45" fmla="*/ 4182035 w 5822576"/>
              <a:gd name="connsiteY45" fmla="*/ 1062318 h 2111188"/>
              <a:gd name="connsiteX46" fmla="*/ 4262718 w 5822576"/>
              <a:gd name="connsiteY46" fmla="*/ 1089212 h 2111188"/>
              <a:gd name="connsiteX47" fmla="*/ 4316506 w 5822576"/>
              <a:gd name="connsiteY47" fmla="*/ 1116106 h 2111188"/>
              <a:gd name="connsiteX48" fmla="*/ 4356847 w 5822576"/>
              <a:gd name="connsiteY48" fmla="*/ 1143000 h 2111188"/>
              <a:gd name="connsiteX49" fmla="*/ 4437529 w 5822576"/>
              <a:gd name="connsiteY49" fmla="*/ 1169894 h 2111188"/>
              <a:gd name="connsiteX50" fmla="*/ 4477870 w 5822576"/>
              <a:gd name="connsiteY50" fmla="*/ 1196788 h 2111188"/>
              <a:gd name="connsiteX51" fmla="*/ 4504765 w 5822576"/>
              <a:gd name="connsiteY51" fmla="*/ 1223682 h 2111188"/>
              <a:gd name="connsiteX52" fmla="*/ 4558553 w 5822576"/>
              <a:gd name="connsiteY52" fmla="*/ 1250576 h 2111188"/>
              <a:gd name="connsiteX53" fmla="*/ 4585447 w 5822576"/>
              <a:gd name="connsiteY53" fmla="*/ 1277471 h 2111188"/>
              <a:gd name="connsiteX54" fmla="*/ 4679576 w 5822576"/>
              <a:gd name="connsiteY54" fmla="*/ 1317812 h 2111188"/>
              <a:gd name="connsiteX55" fmla="*/ 4719918 w 5822576"/>
              <a:gd name="connsiteY55" fmla="*/ 1344706 h 2111188"/>
              <a:gd name="connsiteX56" fmla="*/ 4760259 w 5822576"/>
              <a:gd name="connsiteY56" fmla="*/ 1358153 h 2111188"/>
              <a:gd name="connsiteX57" fmla="*/ 4840941 w 5822576"/>
              <a:gd name="connsiteY57" fmla="*/ 1411941 h 2111188"/>
              <a:gd name="connsiteX58" fmla="*/ 4961965 w 5822576"/>
              <a:gd name="connsiteY58" fmla="*/ 1492624 h 2111188"/>
              <a:gd name="connsiteX59" fmla="*/ 5002306 w 5822576"/>
              <a:gd name="connsiteY59" fmla="*/ 1519518 h 2111188"/>
              <a:gd name="connsiteX60" fmla="*/ 5042647 w 5822576"/>
              <a:gd name="connsiteY60" fmla="*/ 1546412 h 2111188"/>
              <a:gd name="connsiteX61" fmla="*/ 5123329 w 5822576"/>
              <a:gd name="connsiteY61" fmla="*/ 1613647 h 2111188"/>
              <a:gd name="connsiteX62" fmla="*/ 5257800 w 5822576"/>
              <a:gd name="connsiteY62" fmla="*/ 1694329 h 2111188"/>
              <a:gd name="connsiteX63" fmla="*/ 5378823 w 5822576"/>
              <a:gd name="connsiteY63" fmla="*/ 1788459 h 2111188"/>
              <a:gd name="connsiteX64" fmla="*/ 5419165 w 5822576"/>
              <a:gd name="connsiteY64" fmla="*/ 1801906 h 2111188"/>
              <a:gd name="connsiteX65" fmla="*/ 5459506 w 5822576"/>
              <a:gd name="connsiteY65" fmla="*/ 1828800 h 2111188"/>
              <a:gd name="connsiteX66" fmla="*/ 5580529 w 5822576"/>
              <a:gd name="connsiteY66" fmla="*/ 1936376 h 2111188"/>
              <a:gd name="connsiteX67" fmla="*/ 5620870 w 5822576"/>
              <a:gd name="connsiteY67" fmla="*/ 1949824 h 2111188"/>
              <a:gd name="connsiteX68" fmla="*/ 5661212 w 5822576"/>
              <a:gd name="connsiteY68" fmla="*/ 1990165 h 2111188"/>
              <a:gd name="connsiteX69" fmla="*/ 5688106 w 5822576"/>
              <a:gd name="connsiteY69" fmla="*/ 2030506 h 2111188"/>
              <a:gd name="connsiteX70" fmla="*/ 5728447 w 5822576"/>
              <a:gd name="connsiteY70" fmla="*/ 2043953 h 2111188"/>
              <a:gd name="connsiteX71" fmla="*/ 5822576 w 5822576"/>
              <a:gd name="connsiteY71" fmla="*/ 2111188 h 21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822576" h="2111188">
                <a:moveTo>
                  <a:pt x="0" y="13447"/>
                </a:moveTo>
                <a:cubicBezTo>
                  <a:pt x="31376" y="8965"/>
                  <a:pt x="62434" y="0"/>
                  <a:pt x="94129" y="0"/>
                </a:cubicBezTo>
                <a:cubicBezTo>
                  <a:pt x="134719" y="0"/>
                  <a:pt x="175116" y="6774"/>
                  <a:pt x="215153" y="13447"/>
                </a:cubicBezTo>
                <a:cubicBezTo>
                  <a:pt x="229135" y="15777"/>
                  <a:pt x="241865" y="23000"/>
                  <a:pt x="255494" y="26894"/>
                </a:cubicBezTo>
                <a:cubicBezTo>
                  <a:pt x="273264" y="31971"/>
                  <a:pt x="291512" y="35264"/>
                  <a:pt x="309282" y="40341"/>
                </a:cubicBezTo>
                <a:cubicBezTo>
                  <a:pt x="322911" y="44235"/>
                  <a:pt x="335786" y="50713"/>
                  <a:pt x="349623" y="53788"/>
                </a:cubicBezTo>
                <a:cubicBezTo>
                  <a:pt x="383205" y="61251"/>
                  <a:pt x="494411" y="76393"/>
                  <a:pt x="524435" y="80682"/>
                </a:cubicBezTo>
                <a:cubicBezTo>
                  <a:pt x="574928" y="97513"/>
                  <a:pt x="619140" y="115956"/>
                  <a:pt x="672353" y="121024"/>
                </a:cubicBezTo>
                <a:cubicBezTo>
                  <a:pt x="743887" y="127837"/>
                  <a:pt x="815788" y="129989"/>
                  <a:pt x="887506" y="134471"/>
                </a:cubicBezTo>
                <a:cubicBezTo>
                  <a:pt x="914400" y="138953"/>
                  <a:pt x="941110" y="144732"/>
                  <a:pt x="968188" y="147918"/>
                </a:cubicBezTo>
                <a:cubicBezTo>
                  <a:pt x="1017358" y="153703"/>
                  <a:pt x="1067094" y="154363"/>
                  <a:pt x="1116106" y="161365"/>
                </a:cubicBezTo>
                <a:cubicBezTo>
                  <a:pt x="1130138" y="163370"/>
                  <a:pt x="1142343" y="173402"/>
                  <a:pt x="1156447" y="174812"/>
                </a:cubicBezTo>
                <a:cubicBezTo>
                  <a:pt x="1232400" y="182407"/>
                  <a:pt x="1308847" y="183777"/>
                  <a:pt x="1385047" y="188259"/>
                </a:cubicBezTo>
                <a:cubicBezTo>
                  <a:pt x="1402976" y="192741"/>
                  <a:pt x="1421065" y="196629"/>
                  <a:pt x="1438835" y="201706"/>
                </a:cubicBezTo>
                <a:cubicBezTo>
                  <a:pt x="1452464" y="205600"/>
                  <a:pt x="1465339" y="212078"/>
                  <a:pt x="1479176" y="215153"/>
                </a:cubicBezTo>
                <a:cubicBezTo>
                  <a:pt x="1505792" y="221068"/>
                  <a:pt x="1533292" y="222469"/>
                  <a:pt x="1559859" y="228600"/>
                </a:cubicBezTo>
                <a:cubicBezTo>
                  <a:pt x="1591655" y="235938"/>
                  <a:pt x="1622732" y="246117"/>
                  <a:pt x="1653988" y="255494"/>
                </a:cubicBezTo>
                <a:cubicBezTo>
                  <a:pt x="1690984" y="266593"/>
                  <a:pt x="1707800" y="276185"/>
                  <a:pt x="1748118" y="282388"/>
                </a:cubicBezTo>
                <a:cubicBezTo>
                  <a:pt x="1788235" y="288560"/>
                  <a:pt x="1828800" y="291353"/>
                  <a:pt x="1869141" y="295835"/>
                </a:cubicBezTo>
                <a:cubicBezTo>
                  <a:pt x="2004735" y="341033"/>
                  <a:pt x="1794396" y="272066"/>
                  <a:pt x="1963270" y="322729"/>
                </a:cubicBezTo>
                <a:cubicBezTo>
                  <a:pt x="1990424" y="330875"/>
                  <a:pt x="2017059" y="340659"/>
                  <a:pt x="2043953" y="349624"/>
                </a:cubicBezTo>
                <a:cubicBezTo>
                  <a:pt x="2057400" y="354106"/>
                  <a:pt x="2070206" y="361506"/>
                  <a:pt x="2084294" y="363071"/>
                </a:cubicBezTo>
                <a:lnTo>
                  <a:pt x="2205318" y="376518"/>
                </a:lnTo>
                <a:cubicBezTo>
                  <a:pt x="2218765" y="381000"/>
                  <a:pt x="2232030" y="386071"/>
                  <a:pt x="2245659" y="389965"/>
                </a:cubicBezTo>
                <a:cubicBezTo>
                  <a:pt x="2279778" y="399713"/>
                  <a:pt x="2307547" y="403041"/>
                  <a:pt x="2339788" y="416859"/>
                </a:cubicBezTo>
                <a:cubicBezTo>
                  <a:pt x="2439283" y="459500"/>
                  <a:pt x="2344804" y="435624"/>
                  <a:pt x="2474259" y="457200"/>
                </a:cubicBezTo>
                <a:lnTo>
                  <a:pt x="2554941" y="484094"/>
                </a:lnTo>
                <a:cubicBezTo>
                  <a:pt x="2568388" y="488576"/>
                  <a:pt x="2583488" y="489678"/>
                  <a:pt x="2595282" y="497541"/>
                </a:cubicBezTo>
                <a:cubicBezTo>
                  <a:pt x="2643572" y="529735"/>
                  <a:pt x="2647723" y="537612"/>
                  <a:pt x="2716306" y="551329"/>
                </a:cubicBezTo>
                <a:cubicBezTo>
                  <a:pt x="2823342" y="572736"/>
                  <a:pt x="2760825" y="562252"/>
                  <a:pt x="2904565" y="578224"/>
                </a:cubicBezTo>
                <a:cubicBezTo>
                  <a:pt x="2940424" y="587189"/>
                  <a:pt x="2981387" y="584615"/>
                  <a:pt x="3012141" y="605118"/>
                </a:cubicBezTo>
                <a:cubicBezTo>
                  <a:pt x="3025588" y="614083"/>
                  <a:pt x="3037627" y="625646"/>
                  <a:pt x="3052482" y="632012"/>
                </a:cubicBezTo>
                <a:cubicBezTo>
                  <a:pt x="3073615" y="641069"/>
                  <a:pt x="3155955" y="654119"/>
                  <a:pt x="3173506" y="658906"/>
                </a:cubicBezTo>
                <a:cubicBezTo>
                  <a:pt x="3294372" y="691869"/>
                  <a:pt x="3213150" y="676603"/>
                  <a:pt x="3321423" y="712694"/>
                </a:cubicBezTo>
                <a:cubicBezTo>
                  <a:pt x="3338956" y="718538"/>
                  <a:pt x="3357442" y="721064"/>
                  <a:pt x="3375212" y="726141"/>
                </a:cubicBezTo>
                <a:cubicBezTo>
                  <a:pt x="3510262" y="764726"/>
                  <a:pt x="3301176" y="710994"/>
                  <a:pt x="3469341" y="753035"/>
                </a:cubicBezTo>
                <a:cubicBezTo>
                  <a:pt x="3584957" y="830113"/>
                  <a:pt x="3438673" y="737700"/>
                  <a:pt x="3550023" y="793376"/>
                </a:cubicBezTo>
                <a:cubicBezTo>
                  <a:pt x="3564478" y="800604"/>
                  <a:pt x="3575510" y="813905"/>
                  <a:pt x="3590365" y="820271"/>
                </a:cubicBezTo>
                <a:cubicBezTo>
                  <a:pt x="3620831" y="833328"/>
                  <a:pt x="3655054" y="830810"/>
                  <a:pt x="3684494" y="847165"/>
                </a:cubicBezTo>
                <a:cubicBezTo>
                  <a:pt x="3712749" y="862862"/>
                  <a:pt x="3733481" y="894614"/>
                  <a:pt x="3765176" y="900953"/>
                </a:cubicBezTo>
                <a:cubicBezTo>
                  <a:pt x="3783434" y="904604"/>
                  <a:pt x="3864496" y="919708"/>
                  <a:pt x="3886200" y="927847"/>
                </a:cubicBezTo>
                <a:cubicBezTo>
                  <a:pt x="3904969" y="934885"/>
                  <a:pt x="3921376" y="947296"/>
                  <a:pt x="3939988" y="954741"/>
                </a:cubicBezTo>
                <a:cubicBezTo>
                  <a:pt x="3966309" y="965269"/>
                  <a:pt x="3993776" y="972670"/>
                  <a:pt x="4020670" y="981635"/>
                </a:cubicBezTo>
                <a:lnTo>
                  <a:pt x="4061012" y="995082"/>
                </a:lnTo>
                <a:cubicBezTo>
                  <a:pt x="4176623" y="1072156"/>
                  <a:pt x="4030348" y="979750"/>
                  <a:pt x="4141694" y="1035424"/>
                </a:cubicBezTo>
                <a:cubicBezTo>
                  <a:pt x="4156149" y="1042652"/>
                  <a:pt x="4167267" y="1055754"/>
                  <a:pt x="4182035" y="1062318"/>
                </a:cubicBezTo>
                <a:cubicBezTo>
                  <a:pt x="4207941" y="1073832"/>
                  <a:pt x="4237362" y="1076534"/>
                  <a:pt x="4262718" y="1089212"/>
                </a:cubicBezTo>
                <a:cubicBezTo>
                  <a:pt x="4280647" y="1098177"/>
                  <a:pt x="4299102" y="1106161"/>
                  <a:pt x="4316506" y="1116106"/>
                </a:cubicBezTo>
                <a:cubicBezTo>
                  <a:pt x="4330538" y="1124124"/>
                  <a:pt x="4342079" y="1136436"/>
                  <a:pt x="4356847" y="1143000"/>
                </a:cubicBezTo>
                <a:cubicBezTo>
                  <a:pt x="4382752" y="1154514"/>
                  <a:pt x="4413941" y="1154169"/>
                  <a:pt x="4437529" y="1169894"/>
                </a:cubicBezTo>
                <a:cubicBezTo>
                  <a:pt x="4450976" y="1178859"/>
                  <a:pt x="4465250" y="1186692"/>
                  <a:pt x="4477870" y="1196788"/>
                </a:cubicBezTo>
                <a:cubicBezTo>
                  <a:pt x="4487770" y="1204708"/>
                  <a:pt x="4494216" y="1216649"/>
                  <a:pt x="4504765" y="1223682"/>
                </a:cubicBezTo>
                <a:cubicBezTo>
                  <a:pt x="4521444" y="1234801"/>
                  <a:pt x="4540624" y="1241611"/>
                  <a:pt x="4558553" y="1250576"/>
                </a:cubicBezTo>
                <a:cubicBezTo>
                  <a:pt x="4567518" y="1259541"/>
                  <a:pt x="4574898" y="1270438"/>
                  <a:pt x="4585447" y="1277471"/>
                </a:cubicBezTo>
                <a:cubicBezTo>
                  <a:pt x="4669382" y="1333429"/>
                  <a:pt x="4607866" y="1281957"/>
                  <a:pt x="4679576" y="1317812"/>
                </a:cubicBezTo>
                <a:cubicBezTo>
                  <a:pt x="4694031" y="1325040"/>
                  <a:pt x="4705463" y="1337478"/>
                  <a:pt x="4719918" y="1344706"/>
                </a:cubicBezTo>
                <a:cubicBezTo>
                  <a:pt x="4732596" y="1351045"/>
                  <a:pt x="4747868" y="1351269"/>
                  <a:pt x="4760259" y="1358153"/>
                </a:cubicBezTo>
                <a:cubicBezTo>
                  <a:pt x="4788514" y="1373850"/>
                  <a:pt x="4814047" y="1394012"/>
                  <a:pt x="4840941" y="1411941"/>
                </a:cubicBezTo>
                <a:lnTo>
                  <a:pt x="4961965" y="1492624"/>
                </a:lnTo>
                <a:lnTo>
                  <a:pt x="5002306" y="1519518"/>
                </a:lnTo>
                <a:cubicBezTo>
                  <a:pt x="5015753" y="1528483"/>
                  <a:pt x="5031219" y="1534984"/>
                  <a:pt x="5042647" y="1546412"/>
                </a:cubicBezTo>
                <a:cubicBezTo>
                  <a:pt x="5079729" y="1583494"/>
                  <a:pt x="5079646" y="1588686"/>
                  <a:pt x="5123329" y="1613647"/>
                </a:cubicBezTo>
                <a:cubicBezTo>
                  <a:pt x="5172847" y="1641943"/>
                  <a:pt x="5213941" y="1650468"/>
                  <a:pt x="5257800" y="1694329"/>
                </a:cubicBezTo>
                <a:cubicBezTo>
                  <a:pt x="5292607" y="1729137"/>
                  <a:pt x="5330569" y="1772375"/>
                  <a:pt x="5378823" y="1788459"/>
                </a:cubicBezTo>
                <a:lnTo>
                  <a:pt x="5419165" y="1801906"/>
                </a:lnTo>
                <a:cubicBezTo>
                  <a:pt x="5432612" y="1810871"/>
                  <a:pt x="5447427" y="1818063"/>
                  <a:pt x="5459506" y="1828800"/>
                </a:cubicBezTo>
                <a:cubicBezTo>
                  <a:pt x="5505331" y="1869533"/>
                  <a:pt x="5528209" y="1910215"/>
                  <a:pt x="5580529" y="1936376"/>
                </a:cubicBezTo>
                <a:cubicBezTo>
                  <a:pt x="5593207" y="1942715"/>
                  <a:pt x="5607423" y="1945341"/>
                  <a:pt x="5620870" y="1949824"/>
                </a:cubicBezTo>
                <a:cubicBezTo>
                  <a:pt x="5634317" y="1963271"/>
                  <a:pt x="5649037" y="1975556"/>
                  <a:pt x="5661212" y="1990165"/>
                </a:cubicBezTo>
                <a:cubicBezTo>
                  <a:pt x="5671558" y="2002580"/>
                  <a:pt x="5675486" y="2020410"/>
                  <a:pt x="5688106" y="2030506"/>
                </a:cubicBezTo>
                <a:cubicBezTo>
                  <a:pt x="5699174" y="2039361"/>
                  <a:pt x="5716056" y="2037069"/>
                  <a:pt x="5728447" y="2043953"/>
                </a:cubicBezTo>
                <a:cubicBezTo>
                  <a:pt x="5792914" y="2079768"/>
                  <a:pt x="5790488" y="2079100"/>
                  <a:pt x="5822576" y="21111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21D77-4637-48B3-9766-97C0B2ADDD0A}"/>
              </a:ext>
            </a:extLst>
          </p:cNvPr>
          <p:cNvSpPr txBox="1"/>
          <p:nvPr/>
        </p:nvSpPr>
        <p:spPr>
          <a:xfrm>
            <a:off x="6696633" y="3475628"/>
            <a:ext cx="291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From  Changing/Adding 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6BD15-0EB3-47F0-B0FF-471058664945}"/>
              </a:ext>
            </a:extLst>
          </p:cNvPr>
          <p:cNvSpPr txBox="1"/>
          <p:nvPr/>
        </p:nvSpPr>
        <p:spPr>
          <a:xfrm>
            <a:off x="2407024" y="94129"/>
            <a:ext cx="8148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Scope Management Challenge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4DFFC1F-08E7-4069-A8FB-5DF051153A1E}"/>
              </a:ext>
            </a:extLst>
          </p:cNvPr>
          <p:cNvSpPr/>
          <p:nvPr/>
        </p:nvSpPr>
        <p:spPr>
          <a:xfrm>
            <a:off x="7819463" y="1169668"/>
            <a:ext cx="339788" cy="6447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89342-724C-4050-A0BA-07303D70154D}"/>
              </a:ext>
            </a:extLst>
          </p:cNvPr>
          <p:cNvSpPr txBox="1"/>
          <p:nvPr/>
        </p:nvSpPr>
        <p:spPr>
          <a:xfrm>
            <a:off x="8327338" y="1168054"/>
            <a:ext cx="340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Sponsor wants more (visible) but additional costs are not visible</a:t>
            </a:r>
          </a:p>
        </p:txBody>
      </p:sp>
    </p:spTree>
    <p:extLst>
      <p:ext uri="{BB962C8B-B14F-4D97-AF65-F5344CB8AC3E}">
        <p14:creationId xmlns:p14="http://schemas.microsoft.com/office/powerpoint/2010/main" val="1658919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51F0F-4B25-4E4C-96F4-74BA125D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49214"/>
            <a:ext cx="8864600" cy="6543675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176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F512-C898-4D20-87A6-50CEC3AF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5" y="1152671"/>
            <a:ext cx="3048264" cy="4701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5045BA-0854-4211-AA28-FC139A72166B}"/>
              </a:ext>
            </a:extLst>
          </p:cNvPr>
          <p:cNvSpPr txBox="1"/>
          <p:nvPr/>
        </p:nvSpPr>
        <p:spPr>
          <a:xfrm>
            <a:off x="2667000" y="27991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View of Scope Targeted For Completion By End of Week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50AF9-8B18-48E3-8E68-0F2536C4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73" y="2328664"/>
            <a:ext cx="8369427" cy="27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62BBF-460C-433C-9977-C3FDEEDD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524"/>
            <a:ext cx="12192000" cy="41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9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D238A-82F8-4B6C-814A-3CD47283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67" y="312150"/>
            <a:ext cx="7917866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83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62055-32B2-420E-93F0-F55AF8F6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62" y="848476"/>
            <a:ext cx="9590476" cy="60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826FB-EDFE-4105-9675-289FFE3502B5}"/>
              </a:ext>
            </a:extLst>
          </p:cNvPr>
          <p:cNvSpPr txBox="1"/>
          <p:nvPr/>
        </p:nvSpPr>
        <p:spPr>
          <a:xfrm>
            <a:off x="1969477" y="154745"/>
            <a:ext cx="929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Initiating a Change Request in PRIMMS</a:t>
            </a:r>
          </a:p>
        </p:txBody>
      </p:sp>
    </p:spTree>
    <p:extLst>
      <p:ext uri="{BB962C8B-B14F-4D97-AF65-F5344CB8AC3E}">
        <p14:creationId xmlns:p14="http://schemas.microsoft.com/office/powerpoint/2010/main" val="409285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johna\AppData\Local\Temp\SNAGHTML27b49879.PNG">
            <a:extLst>
              <a:ext uri="{FF2B5EF4-FFF2-40B4-BE49-F238E27FC236}">
                <a16:creationId xmlns:a16="http://schemas.microsoft.com/office/drawing/2014/main" id="{58165C85-A73B-40B1-B66A-2865E48E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" y="1007139"/>
            <a:ext cx="10952870" cy="529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4F245-3C81-4C6F-841E-CB3CC3402FFA}"/>
              </a:ext>
            </a:extLst>
          </p:cNvPr>
          <p:cNvSpPr txBox="1"/>
          <p:nvPr/>
        </p:nvSpPr>
        <p:spPr>
          <a:xfrm>
            <a:off x="2250830" y="187642"/>
            <a:ext cx="85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Completing and Submitting the Change Request Form</a:t>
            </a:r>
          </a:p>
        </p:txBody>
      </p:sp>
    </p:spTree>
    <p:extLst>
      <p:ext uri="{BB962C8B-B14F-4D97-AF65-F5344CB8AC3E}">
        <p14:creationId xmlns:p14="http://schemas.microsoft.com/office/powerpoint/2010/main" val="3418721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hna\AppData\Local\Temp\SNAGHTML27b8591b.PNG">
            <a:extLst>
              <a:ext uri="{FF2B5EF4-FFF2-40B4-BE49-F238E27FC236}">
                <a16:creationId xmlns:a16="http://schemas.microsoft.com/office/drawing/2014/main" id="{17EFA962-123A-4977-B015-CF08A1E5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257300"/>
            <a:ext cx="97631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6CF3-4D7A-43D8-934D-55F117E60804}"/>
              </a:ext>
            </a:extLst>
          </p:cNvPr>
          <p:cNvSpPr txBox="1"/>
          <p:nvPr/>
        </p:nvSpPr>
        <p:spPr>
          <a:xfrm>
            <a:off x="2583712" y="212651"/>
            <a:ext cx="764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Mechanics of Scope Change Control</a:t>
            </a:r>
          </a:p>
        </p:txBody>
      </p:sp>
    </p:spTree>
    <p:extLst>
      <p:ext uri="{BB962C8B-B14F-4D97-AF65-F5344CB8AC3E}">
        <p14:creationId xmlns:p14="http://schemas.microsoft.com/office/powerpoint/2010/main" val="2685677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AD90E2-D8BF-4495-BDCB-D0C92957301A}"/>
              </a:ext>
            </a:extLst>
          </p:cNvPr>
          <p:cNvSpPr txBox="1"/>
          <p:nvPr/>
        </p:nvSpPr>
        <p:spPr>
          <a:xfrm>
            <a:off x="1730326" y="239151"/>
            <a:ext cx="9186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This Case The Sponsor Rejects the Change Requests and The Project Team Maintains Its Original Scope</a:t>
            </a:r>
          </a:p>
        </p:txBody>
      </p:sp>
      <p:pic>
        <p:nvPicPr>
          <p:cNvPr id="2050" name="Picture 2" descr="C:\Users\johna\AppData\Local\Temp\SNAGHTML27d23529.PNG">
            <a:extLst>
              <a:ext uri="{FF2B5EF4-FFF2-40B4-BE49-F238E27FC236}">
                <a16:creationId xmlns:a16="http://schemas.microsoft.com/office/drawing/2014/main" id="{578D7D2B-73EC-4156-9E33-A0F176F42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27" y="1304484"/>
            <a:ext cx="10160495" cy="453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2519CC-18B5-4C54-BD86-6968136A9F06}"/>
              </a:ext>
            </a:extLst>
          </p:cNvPr>
          <p:cNvSpPr txBox="1"/>
          <p:nvPr/>
        </p:nvSpPr>
        <p:spPr>
          <a:xfrm>
            <a:off x="858129" y="6049108"/>
            <a:ext cx="1070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Team and Sponsor Agree That Release 2 Will Contain These Changes As Part of Its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Team Also Recognizes the Importance of Defining the Process Flow Chart</a:t>
            </a:r>
          </a:p>
        </p:txBody>
      </p:sp>
    </p:spTree>
    <p:extLst>
      <p:ext uri="{BB962C8B-B14F-4D97-AF65-F5344CB8AC3E}">
        <p14:creationId xmlns:p14="http://schemas.microsoft.com/office/powerpoint/2010/main" val="248928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1BE27-78C6-46DC-8925-DEF37C5020B6}"/>
              </a:ext>
            </a:extLst>
          </p:cNvPr>
          <p:cNvSpPr txBox="1"/>
          <p:nvPr/>
        </p:nvSpPr>
        <p:spPr>
          <a:xfrm>
            <a:off x="2267339" y="251927"/>
            <a:ext cx="821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Observations on Accelerator Homework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D7689-1DE8-4C08-8145-9CD96A35267D}"/>
              </a:ext>
            </a:extLst>
          </p:cNvPr>
          <p:cNvSpPr txBox="1"/>
          <p:nvPr/>
        </p:nvSpPr>
        <p:spPr>
          <a:xfrm>
            <a:off x="475861" y="1334278"/>
            <a:ext cx="108794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 X variable selection, consider usefulness of the results and not just the explanatory power. Example: predicting Deaths per 100k from Positives. What is the value?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Policy implications should come from results of the data. Example: Hispanic: could suggest 14 day quarantines upon new arrivals or extra effort to communicate risks.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Plotting predicted versus actual can sometimes give you the best perspective on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4090495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F87A2AA-7F92-4C44-BB47-3146CF5928BA}"/>
              </a:ext>
            </a:extLst>
          </p:cNvPr>
          <p:cNvGrpSpPr/>
          <p:nvPr/>
        </p:nvGrpSpPr>
        <p:grpSpPr>
          <a:xfrm>
            <a:off x="1818974" y="0"/>
            <a:ext cx="10316754" cy="6858000"/>
            <a:chOff x="1818974" y="0"/>
            <a:chExt cx="10316754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B171A9D-043D-476D-B2A4-5FB18EA7F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8974" y="0"/>
              <a:ext cx="8272698" cy="685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E19DCD-3B83-467F-AFA5-7A2FC659024B}"/>
                </a:ext>
              </a:extLst>
            </p:cNvPr>
            <p:cNvSpPr txBox="1"/>
            <p:nvPr/>
          </p:nvSpPr>
          <p:spPr>
            <a:xfrm>
              <a:off x="10373026" y="316415"/>
              <a:ext cx="176270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 Have Demonstrated Good Management Practices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AF15BC-21A5-4E71-83EF-AD9A2A8D4DF6}"/>
                </a:ext>
              </a:extLst>
            </p:cNvPr>
            <p:cNvSpPr/>
            <p:nvPr/>
          </p:nvSpPr>
          <p:spPr>
            <a:xfrm>
              <a:off x="9720775" y="675249"/>
              <a:ext cx="652251" cy="1336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839916-0D43-4302-8DDB-CBC1B78DC672}"/>
                </a:ext>
              </a:extLst>
            </p:cNvPr>
            <p:cNvCxnSpPr/>
            <p:nvPr/>
          </p:nvCxnSpPr>
          <p:spPr>
            <a:xfrm flipH="1">
              <a:off x="9350998" y="562708"/>
              <a:ext cx="10220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0095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ECF5D-BC4C-4748-B63C-1E37B6EC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06" y="1839350"/>
            <a:ext cx="7261704" cy="3179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B7F8A-7F10-42E6-9561-31D8A517E0C0}"/>
              </a:ext>
            </a:extLst>
          </p:cNvPr>
          <p:cNvSpPr txBox="1"/>
          <p:nvPr/>
        </p:nvSpPr>
        <p:spPr>
          <a:xfrm>
            <a:off x="614085" y="2551836"/>
            <a:ext cx="2630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Releases May Take On the Standard Application Development Life Cycle But For Now We Are Staying Within CRISP-DM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C1850-AFEB-43F8-9605-FAC2FB015AAB}"/>
              </a:ext>
            </a:extLst>
          </p:cNvPr>
          <p:cNvSpPr txBox="1"/>
          <p:nvPr/>
        </p:nvSpPr>
        <p:spPr>
          <a:xfrm>
            <a:off x="4553038" y="1716259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413A9-721B-43DD-A3F8-BEF6B922861E}"/>
              </a:ext>
            </a:extLst>
          </p:cNvPr>
          <p:cNvSpPr txBox="1"/>
          <p:nvPr/>
        </p:nvSpPr>
        <p:spPr>
          <a:xfrm>
            <a:off x="6972681" y="1716259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99403-0337-47D7-96DB-F4E74323A47C}"/>
              </a:ext>
            </a:extLst>
          </p:cNvPr>
          <p:cNvSpPr txBox="1"/>
          <p:nvPr/>
        </p:nvSpPr>
        <p:spPr>
          <a:xfrm>
            <a:off x="8724130" y="1716259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k</a:t>
            </a:r>
          </a:p>
        </p:txBody>
      </p:sp>
    </p:spTree>
    <p:extLst>
      <p:ext uri="{BB962C8B-B14F-4D97-AF65-F5344CB8AC3E}">
        <p14:creationId xmlns:p14="http://schemas.microsoft.com/office/powerpoint/2010/main" val="1258509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BBDE9-61E3-43F0-A848-8E2252B4A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7" y="1948046"/>
            <a:ext cx="11462361" cy="3622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0FE9D0-34BD-41B8-AE9D-3E8116514644}"/>
              </a:ext>
            </a:extLst>
          </p:cNvPr>
          <p:cNvSpPr txBox="1"/>
          <p:nvPr/>
        </p:nvSpPr>
        <p:spPr>
          <a:xfrm>
            <a:off x="1181686" y="773723"/>
            <a:ext cx="1021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Traditional Waterfall Development Life Cycle As Shown in PRIMMS</a:t>
            </a:r>
          </a:p>
        </p:txBody>
      </p:sp>
    </p:spTree>
    <p:extLst>
      <p:ext uri="{BB962C8B-B14F-4D97-AF65-F5344CB8AC3E}">
        <p14:creationId xmlns:p14="http://schemas.microsoft.com/office/powerpoint/2010/main" val="89906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E58E8A-95E4-43EF-91EF-4CE6253F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38" y="362333"/>
            <a:ext cx="9209524" cy="6133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61BD49-53C0-4414-86AB-A0E295E79E76}"/>
              </a:ext>
            </a:extLst>
          </p:cNvPr>
          <p:cNvSpPr txBox="1"/>
          <p:nvPr/>
        </p:nvSpPr>
        <p:spPr>
          <a:xfrm>
            <a:off x="10049803" y="225373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Results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5F47C1-D274-4E39-9C7A-43C6A5F163F7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8310881" y="2438400"/>
            <a:ext cx="1738922" cy="1237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247421-2D68-45E5-B954-50D3C895C15A}"/>
              </a:ext>
            </a:extLst>
          </p:cNvPr>
          <p:cNvSpPr txBox="1"/>
          <p:nvPr/>
        </p:nvSpPr>
        <p:spPr>
          <a:xfrm>
            <a:off x="10272395" y="5563771"/>
            <a:ext cx="164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Use of Rules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1BEBA-A108-4675-ACAB-5688C0DEEADE}"/>
              </a:ext>
            </a:extLst>
          </p:cNvPr>
          <p:cNvSpPr txBox="1"/>
          <p:nvPr/>
        </p:nvSpPr>
        <p:spPr>
          <a:xfrm>
            <a:off x="2823882" y="159305"/>
            <a:ext cx="760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Are Now Entering The Validation Phase---UAT and System Testing</a:t>
            </a:r>
          </a:p>
        </p:txBody>
      </p:sp>
    </p:spTree>
    <p:extLst>
      <p:ext uri="{BB962C8B-B14F-4D97-AF65-F5344CB8AC3E}">
        <p14:creationId xmlns:p14="http://schemas.microsoft.com/office/powerpoint/2010/main" val="409443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51E28-DEEB-4DF6-88CB-132115A9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46" y="1308114"/>
            <a:ext cx="9916268" cy="4241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4747F-2F97-45CE-AEB5-253846537988}"/>
              </a:ext>
            </a:extLst>
          </p:cNvPr>
          <p:cNvSpPr txBox="1"/>
          <p:nvPr/>
        </p:nvSpPr>
        <p:spPr>
          <a:xfrm>
            <a:off x="2823882" y="159305"/>
            <a:ext cx="760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UAT and System Testing</a:t>
            </a:r>
          </a:p>
          <a:p>
            <a:pPr algn="ctr"/>
            <a:r>
              <a:rPr lang="en-US" dirty="0"/>
              <a:t>Test Case #1 Continued</a:t>
            </a:r>
          </a:p>
        </p:txBody>
      </p:sp>
    </p:spTree>
    <p:extLst>
      <p:ext uri="{BB962C8B-B14F-4D97-AF65-F5344CB8AC3E}">
        <p14:creationId xmlns:p14="http://schemas.microsoft.com/office/powerpoint/2010/main" val="2983195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hna\AppData\Local\Temp\SNAGHTML289bc542.PNG">
            <a:extLst>
              <a:ext uri="{FF2B5EF4-FFF2-40B4-BE49-F238E27FC236}">
                <a16:creationId xmlns:a16="http://schemas.microsoft.com/office/drawing/2014/main" id="{60271966-EEE3-4FE8-913F-3CA82C1C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28" y="365760"/>
            <a:ext cx="9671145" cy="60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80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065" y="0"/>
            <a:ext cx="9118695" cy="6848764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9BDA3-51F1-4228-A0FB-7A650FAC98F2}"/>
              </a:ext>
            </a:extLst>
          </p:cNvPr>
          <p:cNvSpPr txBox="1"/>
          <p:nvPr/>
        </p:nvSpPr>
        <p:spPr>
          <a:xfrm>
            <a:off x="275422" y="925417"/>
            <a:ext cx="1916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Expectations of Quality Exist</a:t>
            </a:r>
          </a:p>
          <a:p>
            <a:endParaRPr lang="en-US" dirty="0"/>
          </a:p>
          <a:p>
            <a:r>
              <a:rPr lang="en-US" dirty="0"/>
              <a:t>Think of the Recent Boeing Disaster. Is it likely that proper testing was performed on that </a:t>
            </a:r>
            <a:r>
              <a:rPr lang="en-US"/>
              <a:t>automated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66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74" y="34301"/>
            <a:ext cx="9085645" cy="6823699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22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62" y="595666"/>
            <a:ext cx="9190476" cy="5666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23872-B98C-4903-8119-BBCBEAB9D4E2}"/>
              </a:ext>
            </a:extLst>
          </p:cNvPr>
          <p:cNvSpPr txBox="1"/>
          <p:nvPr/>
        </p:nvSpPr>
        <p:spPr>
          <a:xfrm>
            <a:off x="2560320" y="6079029"/>
            <a:ext cx="782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Over the Next Weeks We Will Spend Time on Test Execution, Today We Are Still Focused on Building the Deliverables to Be Tested</a:t>
            </a:r>
          </a:p>
        </p:txBody>
      </p:sp>
    </p:spTree>
    <p:extLst>
      <p:ext uri="{BB962C8B-B14F-4D97-AF65-F5344CB8AC3E}">
        <p14:creationId xmlns:p14="http://schemas.microsoft.com/office/powerpoint/2010/main" val="617913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13791-0A2E-4120-8622-6893DD9C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3" y="310329"/>
            <a:ext cx="10736424" cy="57044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65382-9DC9-40F0-94FE-C7CAEDC4E710}"/>
              </a:ext>
            </a:extLst>
          </p:cNvPr>
          <p:cNvSpPr/>
          <p:nvPr/>
        </p:nvSpPr>
        <p:spPr>
          <a:xfrm>
            <a:off x="3182111" y="6178339"/>
            <a:ext cx="5115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https://wonder.cdc.gov/controller/datarequest/D76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A1841-CBD2-4E91-80E0-FB51E7A744E8}"/>
              </a:ext>
            </a:extLst>
          </p:cNvPr>
          <p:cNvSpPr txBox="1"/>
          <p:nvPr/>
        </p:nvSpPr>
        <p:spPr>
          <a:xfrm>
            <a:off x="4851918" y="951722"/>
            <a:ext cx="316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Tripwire Metrics</a:t>
            </a:r>
          </a:p>
        </p:txBody>
      </p:sp>
    </p:spTree>
    <p:extLst>
      <p:ext uri="{BB962C8B-B14F-4D97-AF65-F5344CB8AC3E}">
        <p14:creationId xmlns:p14="http://schemas.microsoft.com/office/powerpoint/2010/main" val="414400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18FC4-4665-4E1F-BD24-93F9A1AD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86" y="597160"/>
            <a:ext cx="8615011" cy="5710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4DDC4-1BCC-4C64-A585-F66140364AE1}"/>
              </a:ext>
            </a:extLst>
          </p:cNvPr>
          <p:cNvSpPr txBox="1"/>
          <p:nvPr/>
        </p:nvSpPr>
        <p:spPr>
          <a:xfrm>
            <a:off x="9301316" y="285135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3356572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3298-77A3-41E6-B09A-00E9CD753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799"/>
            <a:ext cx="12192000" cy="584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41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6E816-59A6-4357-BB6F-53779DCF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75" y="1500973"/>
            <a:ext cx="6805250" cy="3856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69415-B5DF-4724-B352-A83FE4BA92CC}"/>
              </a:ext>
            </a:extLst>
          </p:cNvPr>
          <p:cNvSpPr txBox="1"/>
          <p:nvPr/>
        </p:nvSpPr>
        <p:spPr>
          <a:xfrm>
            <a:off x="1408922" y="5654351"/>
            <a:ext cx="904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Reinforces the soundness of using a Bayesian Tripwire Metric</a:t>
            </a:r>
          </a:p>
        </p:txBody>
      </p:sp>
    </p:spTree>
    <p:extLst>
      <p:ext uri="{BB962C8B-B14F-4D97-AF65-F5344CB8AC3E}">
        <p14:creationId xmlns:p14="http://schemas.microsoft.com/office/powerpoint/2010/main" val="3927116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76274-270F-46DF-ABF2-ED0DF7A3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0" y="348867"/>
            <a:ext cx="7305869" cy="61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13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0983D-B0EA-4A82-AE10-D5F90373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4" y="220702"/>
            <a:ext cx="5204911" cy="641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43346-8342-4D52-9279-609E7D0FF919}"/>
              </a:ext>
            </a:extLst>
          </p:cNvPr>
          <p:cNvSpPr txBox="1"/>
          <p:nvPr/>
        </p:nvSpPr>
        <p:spPr>
          <a:xfrm>
            <a:off x="214604" y="401216"/>
            <a:ext cx="3069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author re-wrote I.J. Good’s 1950 Dice example.</a:t>
            </a:r>
          </a:p>
        </p:txBody>
      </p:sp>
    </p:spTree>
    <p:extLst>
      <p:ext uri="{BB962C8B-B14F-4D97-AF65-F5344CB8AC3E}">
        <p14:creationId xmlns:p14="http://schemas.microsoft.com/office/powerpoint/2010/main" val="482364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41B9D-C986-4A38-B5C4-C1CBC0C7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0" y="394996"/>
            <a:ext cx="10430955" cy="60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2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F5B14F-166A-47C0-97AA-74E76CE8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8" y="335116"/>
            <a:ext cx="8862551" cy="5908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AE7EE8-4942-4097-B878-2EFC9C0622CF}"/>
              </a:ext>
            </a:extLst>
          </p:cNvPr>
          <p:cNvSpPr txBox="1"/>
          <p:nvPr/>
        </p:nvSpPr>
        <p:spPr>
          <a:xfrm>
            <a:off x="9930581" y="560439"/>
            <a:ext cx="1877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Re-estimated without Milwaukee</a:t>
            </a:r>
          </a:p>
          <a:p>
            <a:r>
              <a:rPr lang="en-US" dirty="0"/>
              <a:t>Not </a:t>
            </a:r>
            <a:r>
              <a:rPr lang="en-US"/>
              <a:t>much 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4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C979A7-9AE4-46F7-984B-1ED366C4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51" y="531845"/>
            <a:ext cx="8862115" cy="5928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7986C-1BA3-446B-9FBD-DE7B046A30CE}"/>
              </a:ext>
            </a:extLst>
          </p:cNvPr>
          <p:cNvSpPr txBox="1"/>
          <p:nvPr/>
        </p:nvSpPr>
        <p:spPr>
          <a:xfrm>
            <a:off x="2995127" y="102637"/>
            <a:ext cx="689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Importance of Plotting: Wisconsin Example</a:t>
            </a:r>
          </a:p>
        </p:txBody>
      </p:sp>
    </p:spTree>
    <p:extLst>
      <p:ext uri="{BB962C8B-B14F-4D97-AF65-F5344CB8AC3E}">
        <p14:creationId xmlns:p14="http://schemas.microsoft.com/office/powerpoint/2010/main" val="323340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70A5-A5E4-492C-AD99-8E58C037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86" y="0"/>
            <a:ext cx="1036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C2B08-CB9E-4109-94BD-BC2B9C7B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67" y="0"/>
            <a:ext cx="1062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1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677</Words>
  <Application>Microsoft Office PowerPoint</Application>
  <PresentationFormat>Widescreen</PresentationFormat>
  <Paragraphs>108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Aaron</dc:creator>
  <cp:lastModifiedBy>John Aaron</cp:lastModifiedBy>
  <cp:revision>130</cp:revision>
  <dcterms:created xsi:type="dcterms:W3CDTF">2018-01-02T17:50:18Z</dcterms:created>
  <dcterms:modified xsi:type="dcterms:W3CDTF">2020-07-09T18:00:40Z</dcterms:modified>
</cp:coreProperties>
</file>